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2" r:id="rId5"/>
    <p:sldId id="310" r:id="rId6"/>
    <p:sldId id="311" r:id="rId7"/>
    <p:sldId id="312" r:id="rId8"/>
    <p:sldId id="313" r:id="rId9"/>
    <p:sldId id="314" r:id="rId10"/>
    <p:sldId id="315" r:id="rId11"/>
    <p:sldId id="316" r:id="rId12"/>
    <p:sldId id="317" r:id="rId13"/>
    <p:sldId id="318" r:id="rId14"/>
    <p:sldId id="319" r:id="rId15"/>
    <p:sldId id="320" r:id="rId16"/>
    <p:sldId id="321" r:id="rId17"/>
    <p:sldId id="323" r:id="rId18"/>
    <p:sldId id="322" r:id="rId19"/>
    <p:sldId id="324" r:id="rId20"/>
    <p:sldId id="326" r:id="rId21"/>
    <p:sldId id="327" r:id="rId22"/>
    <p:sldId id="328" r:id="rId23"/>
    <p:sldId id="329" r:id="rId24"/>
    <p:sldId id="33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627" autoAdjust="0"/>
  </p:normalViewPr>
  <p:slideViewPr>
    <p:cSldViewPr snapToGrid="0">
      <p:cViewPr varScale="1">
        <p:scale>
          <a:sx n="73" d="100"/>
          <a:sy n="73" d="100"/>
        </p:scale>
        <p:origin x="107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10/24/2024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57750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10/24/2024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7031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10/24/2024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99058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9095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10/24/2024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45147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10/24/2024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8170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6916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10/24/2024</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07531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10/24/2024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88086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10/24/2024</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164094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BA1780-A246-4C7F-9267-727EF2F4E785}"/>
              </a:ext>
              <a:ext uri="{C183D7F6-B498-43B3-948B-1728B52AA6E4}">
                <adec:decorative xmlns:adec="http://schemas.microsoft.com/office/drawing/2017/decorative" val="1"/>
              </a:ext>
            </a:extLst>
          </p:cNvPr>
          <p:cNvPicPr>
            <a:picLocks noChangeAspect="1"/>
          </p:cNvPicPr>
          <p:nvPr/>
        </p:nvPicPr>
        <p:blipFill rotWithShape="1">
          <a:blip r:embed="rId3"/>
          <a:srcRect t="3846"/>
          <a:stretch/>
        </p:blipFill>
        <p:spPr>
          <a:xfrm>
            <a:off x="20" y="31540"/>
            <a:ext cx="12191979" cy="6857990"/>
          </a:xfrm>
          <a:prstGeom prst="rect">
            <a:avLst/>
          </a:prstGeom>
        </p:spPr>
      </p:pic>
      <p:sp>
        <p:nvSpPr>
          <p:cNvPr id="19" name="Rectangle 1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21" name="Rectangle 2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C0D7398C-75E5-4CB0-BA4F-D7D5CF2495D4}"/>
              </a:ext>
            </a:extLst>
          </p:cNvPr>
          <p:cNvSpPr>
            <a:spLocks noGrp="1"/>
          </p:cNvSpPr>
          <p:nvPr>
            <p:ph type="ctrTitle"/>
          </p:nvPr>
        </p:nvSpPr>
        <p:spPr>
          <a:xfrm>
            <a:off x="1276055" y="2350017"/>
            <a:ext cx="4775075" cy="1630906"/>
          </a:xfrm>
        </p:spPr>
        <p:txBody>
          <a:bodyPr>
            <a:normAutofit/>
          </a:bodyPr>
          <a:lstStyle/>
          <a:p>
            <a:r>
              <a:rPr lang="en-US" sz="4400" dirty="0">
                <a:solidFill>
                  <a:schemeClr val="tx1"/>
                </a:solidFill>
              </a:rPr>
              <a:t>SALES Analysis</a:t>
            </a:r>
          </a:p>
        </p:txBody>
      </p:sp>
      <p:sp>
        <p:nvSpPr>
          <p:cNvPr id="3" name="Subtitle 2">
            <a:extLst>
              <a:ext uri="{FF2B5EF4-FFF2-40B4-BE49-F238E27FC236}">
                <a16:creationId xmlns:a16="http://schemas.microsoft.com/office/drawing/2014/main" id="{5C5BFB45-FC34-495C-9C68-F9641246C2EE}"/>
              </a:ext>
            </a:extLst>
          </p:cNvPr>
          <p:cNvSpPr>
            <a:spLocks noGrp="1"/>
          </p:cNvSpPr>
          <p:nvPr>
            <p:ph type="subTitle" idx="1"/>
          </p:nvPr>
        </p:nvSpPr>
        <p:spPr>
          <a:xfrm>
            <a:off x="1276055" y="3990546"/>
            <a:ext cx="4775075" cy="559656"/>
          </a:xfrm>
        </p:spPr>
        <p:txBody>
          <a:bodyPr>
            <a:normAutofit/>
          </a:bodyPr>
          <a:lstStyle/>
          <a:p>
            <a:r>
              <a:rPr lang="en-US" dirty="0">
                <a:solidFill>
                  <a:schemeClr val="tx1"/>
                </a:solidFill>
              </a:rPr>
              <a:t>BASED ON REGRESSION MODELS</a:t>
            </a:r>
          </a:p>
        </p:txBody>
      </p:sp>
    </p:spTree>
    <p:extLst>
      <p:ext uri="{BB962C8B-B14F-4D97-AF65-F5344CB8AC3E}">
        <p14:creationId xmlns:p14="http://schemas.microsoft.com/office/powerpoint/2010/main" val="215208291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E3FB-4A7F-7351-F900-7B0BD5E9E148}"/>
              </a:ext>
            </a:extLst>
          </p:cNvPr>
          <p:cNvSpPr>
            <a:spLocks noGrp="1"/>
          </p:cNvSpPr>
          <p:nvPr>
            <p:ph type="title"/>
          </p:nvPr>
        </p:nvSpPr>
        <p:spPr/>
        <p:txBody>
          <a:bodyPr/>
          <a:lstStyle/>
          <a:p>
            <a:r>
              <a:rPr lang="en-US" dirty="0"/>
              <a:t>USING LOGARITHMIC TRANSFORMATION</a:t>
            </a:r>
            <a:endParaRPr lang="en-IN" dirty="0"/>
          </a:p>
        </p:txBody>
      </p:sp>
      <p:pic>
        <p:nvPicPr>
          <p:cNvPr id="5" name="Content Placeholder 4">
            <a:extLst>
              <a:ext uri="{FF2B5EF4-FFF2-40B4-BE49-F238E27FC236}">
                <a16:creationId xmlns:a16="http://schemas.microsoft.com/office/drawing/2014/main" id="{AF5594E9-92B3-0F30-D22C-517BEAEC37E7}"/>
              </a:ext>
            </a:extLst>
          </p:cNvPr>
          <p:cNvPicPr>
            <a:picLocks noGrp="1" noChangeAspect="1"/>
          </p:cNvPicPr>
          <p:nvPr>
            <p:ph idx="1"/>
          </p:nvPr>
        </p:nvPicPr>
        <p:blipFill>
          <a:blip r:embed="rId2"/>
          <a:srcRect l="10066" t="8965" r="41983" b="9222"/>
          <a:stretch/>
        </p:blipFill>
        <p:spPr>
          <a:xfrm>
            <a:off x="1066800" y="1737360"/>
            <a:ext cx="4947920" cy="44780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0B78A9C0-6C3D-5E93-B3EB-B30EAC19BEC7}"/>
              </a:ext>
            </a:extLst>
          </p:cNvPr>
          <p:cNvPicPr>
            <a:picLocks noChangeAspect="1"/>
          </p:cNvPicPr>
          <p:nvPr/>
        </p:nvPicPr>
        <p:blipFill>
          <a:blip r:embed="rId3"/>
          <a:srcRect l="10500" t="9371" r="48917" b="8001"/>
          <a:stretch/>
        </p:blipFill>
        <p:spPr>
          <a:xfrm>
            <a:off x="6177282" y="1737360"/>
            <a:ext cx="4947918" cy="44780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84003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1AA4F-BE98-6ABA-FC47-3D07B002C6C6}"/>
              </a:ext>
            </a:extLst>
          </p:cNvPr>
          <p:cNvSpPr>
            <a:spLocks noGrp="1"/>
          </p:cNvSpPr>
          <p:nvPr>
            <p:ph type="title"/>
          </p:nvPr>
        </p:nvSpPr>
        <p:spPr/>
        <p:txBody>
          <a:bodyPr/>
          <a:lstStyle/>
          <a:p>
            <a:r>
              <a:rPr lang="en-US" dirty="0"/>
              <a:t>APPLYING LOGARITHMIC TRANSFORMATION</a:t>
            </a:r>
            <a:endParaRPr lang="en-IN" dirty="0"/>
          </a:p>
        </p:txBody>
      </p:sp>
      <p:pic>
        <p:nvPicPr>
          <p:cNvPr id="5" name="Content Placeholder 4">
            <a:extLst>
              <a:ext uri="{FF2B5EF4-FFF2-40B4-BE49-F238E27FC236}">
                <a16:creationId xmlns:a16="http://schemas.microsoft.com/office/drawing/2014/main" id="{37EC662F-615F-96C0-B48F-B364B84DA0E8}"/>
              </a:ext>
            </a:extLst>
          </p:cNvPr>
          <p:cNvPicPr>
            <a:picLocks noGrp="1" noChangeAspect="1"/>
          </p:cNvPicPr>
          <p:nvPr>
            <p:ph idx="1"/>
          </p:nvPr>
        </p:nvPicPr>
        <p:blipFill>
          <a:blip r:embed="rId2"/>
          <a:srcRect l="10077" t="8984" r="10077" b="7316"/>
          <a:stretch/>
        </p:blipFill>
        <p:spPr>
          <a:xfrm>
            <a:off x="1066799" y="2014194"/>
            <a:ext cx="10058399" cy="42012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25722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E7FD-7B7D-0D64-6011-2CF87065EAEE}"/>
              </a:ext>
            </a:extLst>
          </p:cNvPr>
          <p:cNvSpPr>
            <a:spLocks noGrp="1"/>
          </p:cNvSpPr>
          <p:nvPr>
            <p:ph type="title"/>
          </p:nvPr>
        </p:nvSpPr>
        <p:spPr/>
        <p:txBody>
          <a:bodyPr/>
          <a:lstStyle/>
          <a:p>
            <a:r>
              <a:rPr lang="en-US" dirty="0"/>
              <a:t>CHECKING VALUE COUNTS</a:t>
            </a:r>
            <a:endParaRPr lang="en-IN" dirty="0"/>
          </a:p>
        </p:txBody>
      </p:sp>
      <p:pic>
        <p:nvPicPr>
          <p:cNvPr id="11" name="Content Placeholder 10">
            <a:extLst>
              <a:ext uri="{FF2B5EF4-FFF2-40B4-BE49-F238E27FC236}">
                <a16:creationId xmlns:a16="http://schemas.microsoft.com/office/drawing/2014/main" id="{E05342E3-4FFB-C166-0E25-9F156F82D93C}"/>
              </a:ext>
            </a:extLst>
          </p:cNvPr>
          <p:cNvPicPr>
            <a:picLocks noGrp="1" noChangeAspect="1"/>
          </p:cNvPicPr>
          <p:nvPr>
            <p:ph idx="1"/>
          </p:nvPr>
        </p:nvPicPr>
        <p:blipFill>
          <a:blip r:embed="rId2"/>
          <a:srcRect l="10077" t="8701" r="10872" b="5902"/>
          <a:stretch/>
        </p:blipFill>
        <p:spPr>
          <a:xfrm>
            <a:off x="1066800" y="1774372"/>
            <a:ext cx="5029200" cy="44410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E4001365-37E2-3A74-2769-7D9689913EAE}"/>
              </a:ext>
            </a:extLst>
          </p:cNvPr>
          <p:cNvPicPr>
            <a:picLocks noChangeAspect="1"/>
          </p:cNvPicPr>
          <p:nvPr/>
        </p:nvPicPr>
        <p:blipFill>
          <a:blip r:embed="rId3"/>
          <a:srcRect l="10892" t="9369" r="43929" b="5397"/>
          <a:stretch/>
        </p:blipFill>
        <p:spPr>
          <a:xfrm>
            <a:off x="6096001" y="1774372"/>
            <a:ext cx="5029200" cy="44410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3781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F4C81-E368-4A0F-7A6A-6FFF381846A4}"/>
              </a:ext>
            </a:extLst>
          </p:cNvPr>
          <p:cNvSpPr>
            <a:spLocks noGrp="1"/>
          </p:cNvSpPr>
          <p:nvPr>
            <p:ph type="title"/>
          </p:nvPr>
        </p:nvSpPr>
        <p:spPr/>
        <p:txBody>
          <a:bodyPr/>
          <a:lstStyle/>
          <a:p>
            <a:r>
              <a:rPr lang="en-US" dirty="0"/>
              <a:t>APPLYING ONE HOT ENCODER</a:t>
            </a:r>
            <a:endParaRPr lang="en-IN" dirty="0"/>
          </a:p>
        </p:txBody>
      </p:sp>
      <p:pic>
        <p:nvPicPr>
          <p:cNvPr id="9" name="Content Placeholder 8">
            <a:extLst>
              <a:ext uri="{FF2B5EF4-FFF2-40B4-BE49-F238E27FC236}">
                <a16:creationId xmlns:a16="http://schemas.microsoft.com/office/drawing/2014/main" id="{4DD9E163-94B8-ADEE-919D-827197873F07}"/>
              </a:ext>
            </a:extLst>
          </p:cNvPr>
          <p:cNvPicPr>
            <a:picLocks noGrp="1" noChangeAspect="1"/>
          </p:cNvPicPr>
          <p:nvPr>
            <p:ph idx="1"/>
          </p:nvPr>
        </p:nvPicPr>
        <p:blipFill>
          <a:blip r:embed="rId2"/>
          <a:srcRect l="10235" t="8701" r="11031" b="5054"/>
          <a:stretch/>
        </p:blipFill>
        <p:spPr>
          <a:xfrm>
            <a:off x="1066800" y="1643744"/>
            <a:ext cx="10058400" cy="45716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29069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BFC73-A448-B281-6A00-AEEF09D12BA0}"/>
              </a:ext>
            </a:extLst>
          </p:cNvPr>
          <p:cNvSpPr>
            <a:spLocks noGrp="1"/>
          </p:cNvSpPr>
          <p:nvPr>
            <p:ph type="title"/>
          </p:nvPr>
        </p:nvSpPr>
        <p:spPr/>
        <p:txBody>
          <a:bodyPr/>
          <a:lstStyle/>
          <a:p>
            <a:r>
              <a:rPr lang="en-US" dirty="0"/>
              <a:t>CORRELATIONAL ANALYSIS</a:t>
            </a:r>
            <a:endParaRPr lang="en-IN" dirty="0"/>
          </a:p>
        </p:txBody>
      </p:sp>
      <p:pic>
        <p:nvPicPr>
          <p:cNvPr id="5" name="Content Placeholder 4">
            <a:extLst>
              <a:ext uri="{FF2B5EF4-FFF2-40B4-BE49-F238E27FC236}">
                <a16:creationId xmlns:a16="http://schemas.microsoft.com/office/drawing/2014/main" id="{E0769867-1DE0-C42C-F789-60AF1CF310B3}"/>
              </a:ext>
            </a:extLst>
          </p:cNvPr>
          <p:cNvPicPr>
            <a:picLocks noGrp="1" noChangeAspect="1"/>
          </p:cNvPicPr>
          <p:nvPr>
            <p:ph idx="1"/>
          </p:nvPr>
        </p:nvPicPr>
        <p:blipFill>
          <a:blip r:embed="rId2"/>
          <a:srcRect l="10077" t="9267" r="10872" b="4771"/>
          <a:stretch/>
        </p:blipFill>
        <p:spPr>
          <a:xfrm>
            <a:off x="1066799" y="1730828"/>
            <a:ext cx="10058399" cy="44845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00157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49789-0FB6-8A08-F865-59C97FA3F7BA}"/>
              </a:ext>
            </a:extLst>
          </p:cNvPr>
          <p:cNvSpPr>
            <a:spLocks noGrp="1"/>
          </p:cNvSpPr>
          <p:nvPr>
            <p:ph type="title"/>
          </p:nvPr>
        </p:nvSpPr>
        <p:spPr/>
        <p:txBody>
          <a:bodyPr/>
          <a:lstStyle/>
          <a:p>
            <a:r>
              <a:rPr lang="en-US" dirty="0"/>
              <a:t>SPLITTING DATA INTO TRAINING, TESTING</a:t>
            </a:r>
            <a:endParaRPr lang="en-IN" dirty="0"/>
          </a:p>
        </p:txBody>
      </p:sp>
      <p:pic>
        <p:nvPicPr>
          <p:cNvPr id="5" name="Content Placeholder 4">
            <a:extLst>
              <a:ext uri="{FF2B5EF4-FFF2-40B4-BE49-F238E27FC236}">
                <a16:creationId xmlns:a16="http://schemas.microsoft.com/office/drawing/2014/main" id="{02E0EC73-8CE9-8842-B155-B5F88CD3E4FB}"/>
              </a:ext>
            </a:extLst>
          </p:cNvPr>
          <p:cNvPicPr>
            <a:picLocks noGrp="1" noChangeAspect="1"/>
          </p:cNvPicPr>
          <p:nvPr>
            <p:ph idx="1"/>
          </p:nvPr>
        </p:nvPicPr>
        <p:blipFill>
          <a:blip r:embed="rId2"/>
          <a:srcRect l="9599" t="9832" r="10713" b="23065"/>
          <a:stretch/>
        </p:blipFill>
        <p:spPr>
          <a:xfrm>
            <a:off x="1066800" y="1632856"/>
            <a:ext cx="10058400" cy="45825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47799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83BCE-DE79-007D-4681-51E7B9834BFF}"/>
              </a:ext>
            </a:extLst>
          </p:cNvPr>
          <p:cNvSpPr>
            <a:spLocks noGrp="1"/>
          </p:cNvSpPr>
          <p:nvPr>
            <p:ph type="title"/>
          </p:nvPr>
        </p:nvSpPr>
        <p:spPr/>
        <p:txBody>
          <a:bodyPr/>
          <a:lstStyle/>
          <a:p>
            <a:r>
              <a:rPr lang="en-US" dirty="0"/>
              <a:t>LINEAR REGRESSION</a:t>
            </a:r>
            <a:endParaRPr lang="en-IN" dirty="0"/>
          </a:p>
        </p:txBody>
      </p:sp>
      <p:pic>
        <p:nvPicPr>
          <p:cNvPr id="5" name="Content Placeholder 4">
            <a:extLst>
              <a:ext uri="{FF2B5EF4-FFF2-40B4-BE49-F238E27FC236}">
                <a16:creationId xmlns:a16="http://schemas.microsoft.com/office/drawing/2014/main" id="{48B13A5E-B183-1DA4-3807-82913BB0920E}"/>
              </a:ext>
            </a:extLst>
          </p:cNvPr>
          <p:cNvPicPr>
            <a:picLocks noGrp="1" noChangeAspect="1"/>
          </p:cNvPicPr>
          <p:nvPr>
            <p:ph idx="1"/>
          </p:nvPr>
        </p:nvPicPr>
        <p:blipFill>
          <a:blip r:embed="rId2"/>
          <a:srcRect l="10235" t="8136" r="10554" b="6752"/>
          <a:stretch/>
        </p:blipFill>
        <p:spPr>
          <a:xfrm>
            <a:off x="1066800" y="1785256"/>
            <a:ext cx="7001775" cy="44301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0EA563B-0350-87B5-04B0-E005C62EE828}"/>
              </a:ext>
            </a:extLst>
          </p:cNvPr>
          <p:cNvPicPr>
            <a:picLocks noChangeAspect="1"/>
          </p:cNvPicPr>
          <p:nvPr/>
        </p:nvPicPr>
        <p:blipFill>
          <a:blip r:embed="rId3"/>
          <a:stretch>
            <a:fillRect/>
          </a:stretch>
        </p:blipFill>
        <p:spPr>
          <a:xfrm>
            <a:off x="8355916" y="2904214"/>
            <a:ext cx="3296110" cy="781159"/>
          </a:xfrm>
          <a:prstGeom prst="rect">
            <a:avLst/>
          </a:prstGeom>
        </p:spPr>
      </p:pic>
      <p:pic>
        <p:nvPicPr>
          <p:cNvPr id="11" name="Picture 10">
            <a:extLst>
              <a:ext uri="{FF2B5EF4-FFF2-40B4-BE49-F238E27FC236}">
                <a16:creationId xmlns:a16="http://schemas.microsoft.com/office/drawing/2014/main" id="{651834E6-A8E1-8C0C-80C4-79350BD44C1D}"/>
              </a:ext>
            </a:extLst>
          </p:cNvPr>
          <p:cNvPicPr>
            <a:picLocks noChangeAspect="1"/>
          </p:cNvPicPr>
          <p:nvPr/>
        </p:nvPicPr>
        <p:blipFill>
          <a:blip r:embed="rId4"/>
          <a:stretch>
            <a:fillRect/>
          </a:stretch>
        </p:blipFill>
        <p:spPr>
          <a:xfrm>
            <a:off x="8355916" y="5204002"/>
            <a:ext cx="3296111" cy="695422"/>
          </a:xfrm>
          <a:prstGeom prst="rect">
            <a:avLst/>
          </a:prstGeom>
        </p:spPr>
      </p:pic>
      <p:sp>
        <p:nvSpPr>
          <p:cNvPr id="12" name="TextBox 11">
            <a:extLst>
              <a:ext uri="{FF2B5EF4-FFF2-40B4-BE49-F238E27FC236}">
                <a16:creationId xmlns:a16="http://schemas.microsoft.com/office/drawing/2014/main" id="{14A2C2E1-8DE8-4451-EF08-5281E6AC87CD}"/>
              </a:ext>
            </a:extLst>
          </p:cNvPr>
          <p:cNvSpPr txBox="1"/>
          <p:nvPr/>
        </p:nvSpPr>
        <p:spPr>
          <a:xfrm>
            <a:off x="8643257" y="2469828"/>
            <a:ext cx="2721428" cy="369332"/>
          </a:xfrm>
          <a:prstGeom prst="rect">
            <a:avLst/>
          </a:prstGeom>
          <a:noFill/>
        </p:spPr>
        <p:txBody>
          <a:bodyPr wrap="square" rtlCol="0">
            <a:spAutoFit/>
          </a:bodyPr>
          <a:lstStyle/>
          <a:p>
            <a:r>
              <a:rPr lang="en-US" dirty="0"/>
              <a:t>TRANING AACURACY</a:t>
            </a:r>
            <a:endParaRPr lang="en-IN" dirty="0"/>
          </a:p>
        </p:txBody>
      </p:sp>
      <p:sp>
        <p:nvSpPr>
          <p:cNvPr id="13" name="TextBox 12">
            <a:extLst>
              <a:ext uri="{FF2B5EF4-FFF2-40B4-BE49-F238E27FC236}">
                <a16:creationId xmlns:a16="http://schemas.microsoft.com/office/drawing/2014/main" id="{96AA4619-0DEB-620A-4792-AA2B3DA9BCEA}"/>
              </a:ext>
            </a:extLst>
          </p:cNvPr>
          <p:cNvSpPr txBox="1"/>
          <p:nvPr/>
        </p:nvSpPr>
        <p:spPr>
          <a:xfrm>
            <a:off x="8643257" y="4734056"/>
            <a:ext cx="2721428" cy="369332"/>
          </a:xfrm>
          <a:prstGeom prst="rect">
            <a:avLst/>
          </a:prstGeom>
          <a:noFill/>
        </p:spPr>
        <p:txBody>
          <a:bodyPr wrap="square" rtlCol="0">
            <a:spAutoFit/>
          </a:bodyPr>
          <a:lstStyle/>
          <a:p>
            <a:r>
              <a:rPr lang="en-US" dirty="0"/>
              <a:t>TESTING AACURACY</a:t>
            </a:r>
            <a:endParaRPr lang="en-IN" dirty="0"/>
          </a:p>
        </p:txBody>
      </p:sp>
    </p:spTree>
    <p:extLst>
      <p:ext uri="{BB962C8B-B14F-4D97-AF65-F5344CB8AC3E}">
        <p14:creationId xmlns:p14="http://schemas.microsoft.com/office/powerpoint/2010/main" val="2281980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83BCE-DE79-007D-4681-51E7B9834BFF}"/>
              </a:ext>
            </a:extLst>
          </p:cNvPr>
          <p:cNvSpPr>
            <a:spLocks noGrp="1"/>
          </p:cNvSpPr>
          <p:nvPr>
            <p:ph type="title"/>
          </p:nvPr>
        </p:nvSpPr>
        <p:spPr/>
        <p:txBody>
          <a:bodyPr/>
          <a:lstStyle/>
          <a:p>
            <a:r>
              <a:rPr lang="en-US" dirty="0"/>
              <a:t>DECISSION TREE GRESSIOR</a:t>
            </a:r>
            <a:endParaRPr lang="en-IN" dirty="0"/>
          </a:p>
        </p:txBody>
      </p:sp>
      <p:sp>
        <p:nvSpPr>
          <p:cNvPr id="12" name="TextBox 11">
            <a:extLst>
              <a:ext uri="{FF2B5EF4-FFF2-40B4-BE49-F238E27FC236}">
                <a16:creationId xmlns:a16="http://schemas.microsoft.com/office/drawing/2014/main" id="{14A2C2E1-8DE8-4451-EF08-5281E6AC87CD}"/>
              </a:ext>
            </a:extLst>
          </p:cNvPr>
          <p:cNvSpPr txBox="1"/>
          <p:nvPr/>
        </p:nvSpPr>
        <p:spPr>
          <a:xfrm>
            <a:off x="8643257" y="2469828"/>
            <a:ext cx="2721428" cy="369332"/>
          </a:xfrm>
          <a:prstGeom prst="rect">
            <a:avLst/>
          </a:prstGeom>
          <a:noFill/>
        </p:spPr>
        <p:txBody>
          <a:bodyPr wrap="square" rtlCol="0">
            <a:spAutoFit/>
          </a:bodyPr>
          <a:lstStyle/>
          <a:p>
            <a:r>
              <a:rPr lang="en-US" dirty="0"/>
              <a:t>TRANING AACURACY</a:t>
            </a:r>
            <a:endParaRPr lang="en-IN" dirty="0"/>
          </a:p>
        </p:txBody>
      </p:sp>
      <p:sp>
        <p:nvSpPr>
          <p:cNvPr id="13" name="TextBox 12">
            <a:extLst>
              <a:ext uri="{FF2B5EF4-FFF2-40B4-BE49-F238E27FC236}">
                <a16:creationId xmlns:a16="http://schemas.microsoft.com/office/drawing/2014/main" id="{96AA4619-0DEB-620A-4792-AA2B3DA9BCEA}"/>
              </a:ext>
            </a:extLst>
          </p:cNvPr>
          <p:cNvSpPr txBox="1"/>
          <p:nvPr/>
        </p:nvSpPr>
        <p:spPr>
          <a:xfrm>
            <a:off x="8643257" y="4734056"/>
            <a:ext cx="2721428" cy="369332"/>
          </a:xfrm>
          <a:prstGeom prst="rect">
            <a:avLst/>
          </a:prstGeom>
          <a:noFill/>
        </p:spPr>
        <p:txBody>
          <a:bodyPr wrap="square" rtlCol="0">
            <a:spAutoFit/>
          </a:bodyPr>
          <a:lstStyle/>
          <a:p>
            <a:r>
              <a:rPr lang="en-US" dirty="0"/>
              <a:t>TESTING AACURACY</a:t>
            </a:r>
            <a:endParaRPr lang="en-IN" dirty="0"/>
          </a:p>
        </p:txBody>
      </p:sp>
      <p:pic>
        <p:nvPicPr>
          <p:cNvPr id="7" name="Content Placeholder 6">
            <a:extLst>
              <a:ext uri="{FF2B5EF4-FFF2-40B4-BE49-F238E27FC236}">
                <a16:creationId xmlns:a16="http://schemas.microsoft.com/office/drawing/2014/main" id="{284A6893-976A-B9F2-ACEB-B83F58AAD83C}"/>
              </a:ext>
            </a:extLst>
          </p:cNvPr>
          <p:cNvPicPr>
            <a:picLocks noGrp="1" noChangeAspect="1"/>
          </p:cNvPicPr>
          <p:nvPr>
            <p:ph idx="1"/>
          </p:nvPr>
        </p:nvPicPr>
        <p:blipFill>
          <a:blip r:embed="rId2"/>
          <a:srcRect l="10077" t="9517" r="10872" b="4772"/>
          <a:stretch/>
        </p:blipFill>
        <p:spPr>
          <a:xfrm>
            <a:off x="1066799" y="1774372"/>
            <a:ext cx="7108371" cy="44410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E6E24373-F870-27E5-1CAA-3C91AA20006F}"/>
              </a:ext>
            </a:extLst>
          </p:cNvPr>
          <p:cNvPicPr>
            <a:picLocks noChangeAspect="1"/>
          </p:cNvPicPr>
          <p:nvPr/>
        </p:nvPicPr>
        <p:blipFill>
          <a:blip r:embed="rId3"/>
          <a:stretch>
            <a:fillRect/>
          </a:stretch>
        </p:blipFill>
        <p:spPr>
          <a:xfrm>
            <a:off x="8355916" y="3054993"/>
            <a:ext cx="3305636" cy="638264"/>
          </a:xfrm>
          <a:prstGeom prst="rect">
            <a:avLst/>
          </a:prstGeom>
        </p:spPr>
      </p:pic>
      <p:pic>
        <p:nvPicPr>
          <p:cNvPr id="15" name="Picture 14">
            <a:extLst>
              <a:ext uri="{FF2B5EF4-FFF2-40B4-BE49-F238E27FC236}">
                <a16:creationId xmlns:a16="http://schemas.microsoft.com/office/drawing/2014/main" id="{26A59208-D4E3-BAC2-23F9-6319DB6A1447}"/>
              </a:ext>
            </a:extLst>
          </p:cNvPr>
          <p:cNvPicPr>
            <a:picLocks noChangeAspect="1"/>
          </p:cNvPicPr>
          <p:nvPr/>
        </p:nvPicPr>
        <p:blipFill>
          <a:blip r:embed="rId4"/>
          <a:stretch>
            <a:fillRect/>
          </a:stretch>
        </p:blipFill>
        <p:spPr>
          <a:xfrm>
            <a:off x="8355917" y="5329194"/>
            <a:ext cx="3305636" cy="619211"/>
          </a:xfrm>
          <a:prstGeom prst="rect">
            <a:avLst/>
          </a:prstGeom>
        </p:spPr>
      </p:pic>
    </p:spTree>
    <p:extLst>
      <p:ext uri="{BB962C8B-B14F-4D97-AF65-F5344CB8AC3E}">
        <p14:creationId xmlns:p14="http://schemas.microsoft.com/office/powerpoint/2010/main" val="2021187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83BCE-DE79-007D-4681-51E7B9834BFF}"/>
              </a:ext>
            </a:extLst>
          </p:cNvPr>
          <p:cNvSpPr>
            <a:spLocks noGrp="1"/>
          </p:cNvSpPr>
          <p:nvPr>
            <p:ph type="title"/>
          </p:nvPr>
        </p:nvSpPr>
        <p:spPr/>
        <p:txBody>
          <a:bodyPr/>
          <a:lstStyle/>
          <a:p>
            <a:r>
              <a:rPr lang="en-US" dirty="0"/>
              <a:t>RANDOM FOREST GRESSIOR</a:t>
            </a:r>
            <a:endParaRPr lang="en-IN" dirty="0"/>
          </a:p>
        </p:txBody>
      </p:sp>
      <p:sp>
        <p:nvSpPr>
          <p:cNvPr id="12" name="TextBox 11">
            <a:extLst>
              <a:ext uri="{FF2B5EF4-FFF2-40B4-BE49-F238E27FC236}">
                <a16:creationId xmlns:a16="http://schemas.microsoft.com/office/drawing/2014/main" id="{14A2C2E1-8DE8-4451-EF08-5281E6AC87CD}"/>
              </a:ext>
            </a:extLst>
          </p:cNvPr>
          <p:cNvSpPr txBox="1"/>
          <p:nvPr/>
        </p:nvSpPr>
        <p:spPr>
          <a:xfrm>
            <a:off x="8643257" y="2469828"/>
            <a:ext cx="2721428" cy="369332"/>
          </a:xfrm>
          <a:prstGeom prst="rect">
            <a:avLst/>
          </a:prstGeom>
          <a:noFill/>
        </p:spPr>
        <p:txBody>
          <a:bodyPr wrap="square" rtlCol="0">
            <a:spAutoFit/>
          </a:bodyPr>
          <a:lstStyle/>
          <a:p>
            <a:r>
              <a:rPr lang="en-US" dirty="0"/>
              <a:t>TRANING AACURACY</a:t>
            </a:r>
            <a:endParaRPr lang="en-IN" dirty="0"/>
          </a:p>
        </p:txBody>
      </p:sp>
      <p:sp>
        <p:nvSpPr>
          <p:cNvPr id="13" name="TextBox 12">
            <a:extLst>
              <a:ext uri="{FF2B5EF4-FFF2-40B4-BE49-F238E27FC236}">
                <a16:creationId xmlns:a16="http://schemas.microsoft.com/office/drawing/2014/main" id="{96AA4619-0DEB-620A-4792-AA2B3DA9BCEA}"/>
              </a:ext>
            </a:extLst>
          </p:cNvPr>
          <p:cNvSpPr txBox="1"/>
          <p:nvPr/>
        </p:nvSpPr>
        <p:spPr>
          <a:xfrm>
            <a:off x="8643257" y="4734056"/>
            <a:ext cx="2721428" cy="369332"/>
          </a:xfrm>
          <a:prstGeom prst="rect">
            <a:avLst/>
          </a:prstGeom>
          <a:noFill/>
        </p:spPr>
        <p:txBody>
          <a:bodyPr wrap="square" rtlCol="0">
            <a:spAutoFit/>
          </a:bodyPr>
          <a:lstStyle/>
          <a:p>
            <a:r>
              <a:rPr lang="en-US" dirty="0"/>
              <a:t>TESTING AACURACY</a:t>
            </a:r>
            <a:endParaRPr lang="en-IN" dirty="0"/>
          </a:p>
        </p:txBody>
      </p:sp>
      <p:pic>
        <p:nvPicPr>
          <p:cNvPr id="6" name="Content Placeholder 5">
            <a:extLst>
              <a:ext uri="{FF2B5EF4-FFF2-40B4-BE49-F238E27FC236}">
                <a16:creationId xmlns:a16="http://schemas.microsoft.com/office/drawing/2014/main" id="{6236CF7E-8912-CC23-ACCD-3EDEE408350B}"/>
              </a:ext>
            </a:extLst>
          </p:cNvPr>
          <p:cNvPicPr>
            <a:picLocks noGrp="1" noChangeAspect="1"/>
          </p:cNvPicPr>
          <p:nvPr>
            <p:ph idx="1"/>
          </p:nvPr>
        </p:nvPicPr>
        <p:blipFill>
          <a:blip r:embed="rId2"/>
          <a:srcRect l="10395" t="9518" r="10872" b="5620"/>
          <a:stretch/>
        </p:blipFill>
        <p:spPr>
          <a:xfrm>
            <a:off x="1130292" y="1795528"/>
            <a:ext cx="7059385" cy="44198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E2CAA372-6436-B5A0-94DE-828EA593E2D9}"/>
              </a:ext>
            </a:extLst>
          </p:cNvPr>
          <p:cNvPicPr>
            <a:picLocks noChangeAspect="1"/>
          </p:cNvPicPr>
          <p:nvPr/>
        </p:nvPicPr>
        <p:blipFill>
          <a:blip r:embed="rId3"/>
          <a:stretch>
            <a:fillRect/>
          </a:stretch>
        </p:blipFill>
        <p:spPr>
          <a:xfrm>
            <a:off x="8355916" y="3045123"/>
            <a:ext cx="3305636" cy="714476"/>
          </a:xfrm>
          <a:prstGeom prst="rect">
            <a:avLst/>
          </a:prstGeom>
        </p:spPr>
      </p:pic>
      <p:pic>
        <p:nvPicPr>
          <p:cNvPr id="14" name="Picture 13">
            <a:extLst>
              <a:ext uri="{FF2B5EF4-FFF2-40B4-BE49-F238E27FC236}">
                <a16:creationId xmlns:a16="http://schemas.microsoft.com/office/drawing/2014/main" id="{B4BB2316-AB01-E389-4694-7AA6BE767448}"/>
              </a:ext>
            </a:extLst>
          </p:cNvPr>
          <p:cNvPicPr>
            <a:picLocks noChangeAspect="1"/>
          </p:cNvPicPr>
          <p:nvPr/>
        </p:nvPicPr>
        <p:blipFill>
          <a:blip r:embed="rId4"/>
          <a:stretch>
            <a:fillRect/>
          </a:stretch>
        </p:blipFill>
        <p:spPr>
          <a:xfrm>
            <a:off x="8355916" y="5274766"/>
            <a:ext cx="3305635" cy="714475"/>
          </a:xfrm>
          <a:prstGeom prst="rect">
            <a:avLst/>
          </a:prstGeom>
        </p:spPr>
      </p:pic>
    </p:spTree>
    <p:extLst>
      <p:ext uri="{BB962C8B-B14F-4D97-AF65-F5344CB8AC3E}">
        <p14:creationId xmlns:p14="http://schemas.microsoft.com/office/powerpoint/2010/main" val="773185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83BCE-DE79-007D-4681-51E7B9834BFF}"/>
              </a:ext>
            </a:extLst>
          </p:cNvPr>
          <p:cNvSpPr>
            <a:spLocks noGrp="1"/>
          </p:cNvSpPr>
          <p:nvPr>
            <p:ph type="title"/>
          </p:nvPr>
        </p:nvSpPr>
        <p:spPr/>
        <p:txBody>
          <a:bodyPr/>
          <a:lstStyle/>
          <a:p>
            <a:r>
              <a:rPr lang="en-US" dirty="0"/>
              <a:t>XG BOOST RANDOM FOREST GRESSIOR</a:t>
            </a:r>
            <a:endParaRPr lang="en-IN" dirty="0"/>
          </a:p>
        </p:txBody>
      </p:sp>
      <p:sp>
        <p:nvSpPr>
          <p:cNvPr id="12" name="TextBox 11">
            <a:extLst>
              <a:ext uri="{FF2B5EF4-FFF2-40B4-BE49-F238E27FC236}">
                <a16:creationId xmlns:a16="http://schemas.microsoft.com/office/drawing/2014/main" id="{14A2C2E1-8DE8-4451-EF08-5281E6AC87CD}"/>
              </a:ext>
            </a:extLst>
          </p:cNvPr>
          <p:cNvSpPr txBox="1"/>
          <p:nvPr/>
        </p:nvSpPr>
        <p:spPr>
          <a:xfrm>
            <a:off x="8643257" y="2469828"/>
            <a:ext cx="2721428" cy="369332"/>
          </a:xfrm>
          <a:prstGeom prst="rect">
            <a:avLst/>
          </a:prstGeom>
          <a:noFill/>
        </p:spPr>
        <p:txBody>
          <a:bodyPr wrap="square" rtlCol="0">
            <a:spAutoFit/>
          </a:bodyPr>
          <a:lstStyle/>
          <a:p>
            <a:r>
              <a:rPr lang="en-US" dirty="0"/>
              <a:t>TRANING AACURACY</a:t>
            </a:r>
            <a:endParaRPr lang="en-IN" dirty="0"/>
          </a:p>
        </p:txBody>
      </p:sp>
      <p:sp>
        <p:nvSpPr>
          <p:cNvPr id="13" name="TextBox 12">
            <a:extLst>
              <a:ext uri="{FF2B5EF4-FFF2-40B4-BE49-F238E27FC236}">
                <a16:creationId xmlns:a16="http://schemas.microsoft.com/office/drawing/2014/main" id="{96AA4619-0DEB-620A-4792-AA2B3DA9BCEA}"/>
              </a:ext>
            </a:extLst>
          </p:cNvPr>
          <p:cNvSpPr txBox="1"/>
          <p:nvPr/>
        </p:nvSpPr>
        <p:spPr>
          <a:xfrm>
            <a:off x="8643257" y="4659139"/>
            <a:ext cx="2721428" cy="369332"/>
          </a:xfrm>
          <a:prstGeom prst="rect">
            <a:avLst/>
          </a:prstGeom>
          <a:noFill/>
        </p:spPr>
        <p:txBody>
          <a:bodyPr wrap="square" rtlCol="0">
            <a:spAutoFit/>
          </a:bodyPr>
          <a:lstStyle/>
          <a:p>
            <a:r>
              <a:rPr lang="en-US" dirty="0"/>
              <a:t>TESTING AACURACY</a:t>
            </a:r>
            <a:endParaRPr lang="en-IN" dirty="0"/>
          </a:p>
        </p:txBody>
      </p:sp>
      <p:pic>
        <p:nvPicPr>
          <p:cNvPr id="7" name="Content Placeholder 6">
            <a:extLst>
              <a:ext uri="{FF2B5EF4-FFF2-40B4-BE49-F238E27FC236}">
                <a16:creationId xmlns:a16="http://schemas.microsoft.com/office/drawing/2014/main" id="{7C339C29-6B79-C0E6-498E-44F1A61D4C69}"/>
              </a:ext>
            </a:extLst>
          </p:cNvPr>
          <p:cNvPicPr>
            <a:picLocks noGrp="1" noChangeAspect="1"/>
          </p:cNvPicPr>
          <p:nvPr>
            <p:ph idx="1"/>
          </p:nvPr>
        </p:nvPicPr>
        <p:blipFill>
          <a:blip r:embed="rId2"/>
          <a:srcRect l="10395" t="9517" r="10235" b="5338"/>
          <a:stretch/>
        </p:blipFill>
        <p:spPr>
          <a:xfrm>
            <a:off x="1120099" y="1763486"/>
            <a:ext cx="7065958" cy="4451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23C57774-AA93-599F-93AB-C338C2AEBD6D}"/>
              </a:ext>
            </a:extLst>
          </p:cNvPr>
          <p:cNvPicPr>
            <a:picLocks noChangeAspect="1"/>
          </p:cNvPicPr>
          <p:nvPr/>
        </p:nvPicPr>
        <p:blipFill>
          <a:blip r:embed="rId3"/>
          <a:stretch>
            <a:fillRect/>
          </a:stretch>
        </p:blipFill>
        <p:spPr>
          <a:xfrm>
            <a:off x="8338458" y="3000690"/>
            <a:ext cx="3320142" cy="833484"/>
          </a:xfrm>
          <a:prstGeom prst="rect">
            <a:avLst/>
          </a:prstGeom>
        </p:spPr>
      </p:pic>
      <p:pic>
        <p:nvPicPr>
          <p:cNvPr id="15" name="Picture 14">
            <a:extLst>
              <a:ext uri="{FF2B5EF4-FFF2-40B4-BE49-F238E27FC236}">
                <a16:creationId xmlns:a16="http://schemas.microsoft.com/office/drawing/2014/main" id="{D4F50C83-4D89-031F-E02B-A7BF54FEC89E}"/>
              </a:ext>
            </a:extLst>
          </p:cNvPr>
          <p:cNvPicPr>
            <a:picLocks noChangeAspect="1"/>
          </p:cNvPicPr>
          <p:nvPr/>
        </p:nvPicPr>
        <p:blipFill>
          <a:blip r:embed="rId4"/>
          <a:stretch>
            <a:fillRect/>
          </a:stretch>
        </p:blipFill>
        <p:spPr>
          <a:xfrm>
            <a:off x="8338458" y="5218037"/>
            <a:ext cx="3320142" cy="758219"/>
          </a:xfrm>
          <a:prstGeom prst="rect">
            <a:avLst/>
          </a:prstGeom>
        </p:spPr>
      </p:pic>
    </p:spTree>
    <p:extLst>
      <p:ext uri="{BB962C8B-B14F-4D97-AF65-F5344CB8AC3E}">
        <p14:creationId xmlns:p14="http://schemas.microsoft.com/office/powerpoint/2010/main" val="2459354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F88E1-6097-1B6D-06B7-5B0FCA411EB5}"/>
              </a:ext>
            </a:extLst>
          </p:cNvPr>
          <p:cNvSpPr>
            <a:spLocks noGrp="1"/>
          </p:cNvSpPr>
          <p:nvPr>
            <p:ph type="title"/>
          </p:nvPr>
        </p:nvSpPr>
        <p:spPr>
          <a:xfrm>
            <a:off x="4193458" y="1164140"/>
            <a:ext cx="2816942" cy="713822"/>
          </a:xfrm>
        </p:spPr>
        <p:txBody>
          <a:bodyPr/>
          <a:lstStyle/>
          <a:p>
            <a:r>
              <a:rPr lang="en-US" dirty="0"/>
              <a:t>OBJECTIVE</a:t>
            </a:r>
            <a:endParaRPr lang="en-IN" dirty="0"/>
          </a:p>
        </p:txBody>
      </p:sp>
      <p:sp>
        <p:nvSpPr>
          <p:cNvPr id="3" name="Content Placeholder 2">
            <a:extLst>
              <a:ext uri="{FF2B5EF4-FFF2-40B4-BE49-F238E27FC236}">
                <a16:creationId xmlns:a16="http://schemas.microsoft.com/office/drawing/2014/main" id="{47305642-0203-9CAB-BB37-F1BD2C99D989}"/>
              </a:ext>
            </a:extLst>
          </p:cNvPr>
          <p:cNvSpPr>
            <a:spLocks noGrp="1"/>
          </p:cNvSpPr>
          <p:nvPr>
            <p:ph idx="1"/>
          </p:nvPr>
        </p:nvSpPr>
        <p:spPr/>
        <p:txBody>
          <a:bodyPr>
            <a:normAutofit/>
          </a:bodyPr>
          <a:lstStyle/>
          <a:p>
            <a:r>
              <a:rPr lang="en-US" sz="2200" dirty="0"/>
              <a:t>The objective of this project is to leverage machine learning regression techniques to analyze historical sales data of laptops and build a predictive model capable of forecasting future sales. This model will identify key factors influencing sales, such as product specifications (processor, RAM, storage, etc.), pricing, brand reputation, seasonal trends, and customer demographics. By accurately predicting laptop sales, businesses can optimize inventory management, adjust marketing strategies, and enhance decision-making processes for pricing and product development to meet market demand effectively.</a:t>
            </a:r>
            <a:endParaRPr lang="en-IN" sz="2200" dirty="0"/>
          </a:p>
        </p:txBody>
      </p:sp>
    </p:spTree>
    <p:extLst>
      <p:ext uri="{BB962C8B-B14F-4D97-AF65-F5344CB8AC3E}">
        <p14:creationId xmlns:p14="http://schemas.microsoft.com/office/powerpoint/2010/main" val="1098957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A3428848-4CCF-59E1-2A39-FFA94A94B37A}"/>
              </a:ext>
            </a:extLst>
          </p:cNvPr>
          <p:cNvPicPr>
            <a:picLocks noGrp="1" noChangeAspect="1"/>
          </p:cNvPicPr>
          <p:nvPr>
            <p:ph idx="1"/>
          </p:nvPr>
        </p:nvPicPr>
        <p:blipFill>
          <a:blip r:embed="rId2"/>
          <a:srcRect l="9918" t="9267" r="39184" b="7599"/>
          <a:stretch/>
        </p:blipFill>
        <p:spPr>
          <a:xfrm>
            <a:off x="1066800" y="1752600"/>
            <a:ext cx="10058400" cy="44628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itle 13">
            <a:extLst>
              <a:ext uri="{FF2B5EF4-FFF2-40B4-BE49-F238E27FC236}">
                <a16:creationId xmlns:a16="http://schemas.microsoft.com/office/drawing/2014/main" id="{050EFEB5-ADDC-DB6C-7BAC-53BCAB4C120A}"/>
              </a:ext>
            </a:extLst>
          </p:cNvPr>
          <p:cNvSpPr>
            <a:spLocks noGrp="1"/>
          </p:cNvSpPr>
          <p:nvPr>
            <p:ph type="title"/>
          </p:nvPr>
        </p:nvSpPr>
        <p:spPr/>
        <p:txBody>
          <a:bodyPr/>
          <a:lstStyle/>
          <a:p>
            <a:r>
              <a:rPr lang="en-US" dirty="0"/>
              <a:t>COMPARING  ACCURACY</a:t>
            </a:r>
            <a:endParaRPr lang="en-IN" dirty="0"/>
          </a:p>
        </p:txBody>
      </p:sp>
    </p:spTree>
    <p:extLst>
      <p:ext uri="{BB962C8B-B14F-4D97-AF65-F5344CB8AC3E}">
        <p14:creationId xmlns:p14="http://schemas.microsoft.com/office/powerpoint/2010/main" val="420190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7AF7-5028-5646-254E-3042B4A29BF0}"/>
              </a:ext>
            </a:extLst>
          </p:cNvPr>
          <p:cNvSpPr>
            <a:spLocks noGrp="1"/>
          </p:cNvSpPr>
          <p:nvPr>
            <p:ph type="title"/>
          </p:nvPr>
        </p:nvSpPr>
        <p:spPr>
          <a:xfrm>
            <a:off x="4539342" y="686645"/>
            <a:ext cx="3407229" cy="870520"/>
          </a:xfrm>
        </p:spPr>
        <p:txBody>
          <a:bodyPr/>
          <a:lstStyle/>
          <a:p>
            <a:r>
              <a:rPr lang="en-US" dirty="0"/>
              <a:t>CONCLUSION </a:t>
            </a:r>
            <a:endParaRPr lang="en-IN" dirty="0"/>
          </a:p>
        </p:txBody>
      </p:sp>
      <p:sp>
        <p:nvSpPr>
          <p:cNvPr id="5" name="Rectangle 2">
            <a:extLst>
              <a:ext uri="{FF2B5EF4-FFF2-40B4-BE49-F238E27FC236}">
                <a16:creationId xmlns:a16="http://schemas.microsoft.com/office/drawing/2014/main" id="{4BD31A67-DBF7-B01E-DAF8-2E39D727CD36}"/>
              </a:ext>
            </a:extLst>
          </p:cNvPr>
          <p:cNvSpPr>
            <a:spLocks noGrp="1" noChangeArrowheads="1"/>
          </p:cNvSpPr>
          <p:nvPr>
            <p:ph idx="1"/>
          </p:nvPr>
        </p:nvSpPr>
        <p:spPr bwMode="auto">
          <a:xfrm>
            <a:off x="1066799" y="1941403"/>
            <a:ext cx="1035231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latin typeface="Arial" panose="020B0604020202020204" pitchFamily="34" charset="0"/>
              </a:rPr>
              <a:t>T</a:t>
            </a:r>
            <a:r>
              <a:rPr kumimoji="0" lang="en-US" altLang="en-US" sz="1800" b="0" i="0" u="none" strike="noStrike" cap="none" normalizeH="0" baseline="0" dirty="0">
                <a:ln>
                  <a:noFill/>
                </a:ln>
                <a:solidFill>
                  <a:schemeClr val="tx1"/>
                </a:solidFill>
                <a:effectLst/>
                <a:latin typeface="Arial" panose="020B0604020202020204" pitchFamily="34" charset="0"/>
              </a:rPr>
              <a:t>he machine learning regression model developed for laptop sales analysis provides valuable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insights into the factors influencing sales performance. By leveraging historical sales data and key</a:t>
            </a:r>
          </a:p>
          <a:p>
            <a:pPr marL="0" indent="0" eaLnBrk="0" fontAlgn="base" hangingPunct="0">
              <a:lnSpc>
                <a:spcPct val="100000"/>
              </a:lnSpc>
              <a:spcBef>
                <a:spcPct val="0"/>
              </a:spcBef>
              <a:spcAft>
                <a:spcPct val="0"/>
              </a:spcAft>
              <a:buClrTx/>
              <a:buNone/>
            </a:pPr>
            <a:r>
              <a:rPr kumimoji="0" lang="en-US" altLang="en-US" sz="1800" b="0" i="0" u="none" strike="noStrike" cap="none" normalizeH="0" baseline="0" dirty="0">
                <a:ln>
                  <a:noFill/>
                </a:ln>
                <a:solidFill>
                  <a:schemeClr val="tx1"/>
                </a:solidFill>
                <a:effectLst/>
                <a:latin typeface="Arial" panose="020B0604020202020204" pitchFamily="34" charset="0"/>
              </a:rPr>
              <a:t> product attributes, the model demonstrates its ability to forecast future sales with a reasonable</a:t>
            </a:r>
            <a:r>
              <a:rPr lang="en-US" altLang="en-US" sz="1800"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degree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of accuracy. These predictions can assist businesses in optimizing inventory, refining pricing strategies,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and aligning marketing efforts to maximize profitability. Moreover, the analysis highlights critical trends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and patterns in consumer preferences, enabling more informed decision-making in product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development and distribution. Ultimately, the project underscores the importance of data-driven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approaches in driving business success in the competitive laptop market.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32469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B5D19-6278-B393-1970-6EB6C6C5A395}"/>
              </a:ext>
            </a:extLst>
          </p:cNvPr>
          <p:cNvSpPr>
            <a:spLocks noGrp="1"/>
          </p:cNvSpPr>
          <p:nvPr>
            <p:ph type="title"/>
          </p:nvPr>
        </p:nvSpPr>
        <p:spPr/>
        <p:txBody>
          <a:bodyPr/>
          <a:lstStyle/>
          <a:p>
            <a:r>
              <a:rPr lang="en-US" dirty="0"/>
              <a:t>IMPORTING LABARARIES &amp; LOAD FILE</a:t>
            </a:r>
            <a:endParaRPr lang="en-IN" dirty="0"/>
          </a:p>
        </p:txBody>
      </p:sp>
      <p:pic>
        <p:nvPicPr>
          <p:cNvPr id="5" name="Content Placeholder 4">
            <a:extLst>
              <a:ext uri="{FF2B5EF4-FFF2-40B4-BE49-F238E27FC236}">
                <a16:creationId xmlns:a16="http://schemas.microsoft.com/office/drawing/2014/main" id="{A98D77CC-CED1-09E6-AFFF-5BC29893CBC1}"/>
              </a:ext>
            </a:extLst>
          </p:cNvPr>
          <p:cNvPicPr>
            <a:picLocks noGrp="1" noChangeAspect="1"/>
          </p:cNvPicPr>
          <p:nvPr>
            <p:ph idx="1"/>
          </p:nvPr>
        </p:nvPicPr>
        <p:blipFill>
          <a:blip r:embed="rId2"/>
          <a:srcRect l="11365" t="8987" r="10797" b="6026"/>
          <a:stretch/>
        </p:blipFill>
        <p:spPr>
          <a:xfrm>
            <a:off x="1066800" y="1650753"/>
            <a:ext cx="10058400" cy="45646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98982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7905-3AB1-7280-CA34-178A5F98FD89}"/>
              </a:ext>
            </a:extLst>
          </p:cNvPr>
          <p:cNvSpPr>
            <a:spLocks noGrp="1"/>
          </p:cNvSpPr>
          <p:nvPr>
            <p:ph type="title"/>
          </p:nvPr>
        </p:nvSpPr>
        <p:spPr/>
        <p:txBody>
          <a:bodyPr/>
          <a:lstStyle/>
          <a:p>
            <a:r>
              <a:rPr lang="en-US" dirty="0"/>
              <a:t>CKECKING SHAPE &amp; INFO OF DATA</a:t>
            </a:r>
            <a:endParaRPr lang="en-IN" dirty="0"/>
          </a:p>
        </p:txBody>
      </p:sp>
      <p:pic>
        <p:nvPicPr>
          <p:cNvPr id="5" name="Content Placeholder 4">
            <a:extLst>
              <a:ext uri="{FF2B5EF4-FFF2-40B4-BE49-F238E27FC236}">
                <a16:creationId xmlns:a16="http://schemas.microsoft.com/office/drawing/2014/main" id="{21240E55-4E18-4DC5-191F-0900D89E7C33}"/>
              </a:ext>
            </a:extLst>
          </p:cNvPr>
          <p:cNvPicPr>
            <a:picLocks noGrp="1" noChangeAspect="1"/>
          </p:cNvPicPr>
          <p:nvPr>
            <p:ph idx="1"/>
          </p:nvPr>
        </p:nvPicPr>
        <p:blipFill>
          <a:blip r:embed="rId2"/>
          <a:srcRect l="10808" t="8437" r="11550" b="6845"/>
          <a:stretch/>
        </p:blipFill>
        <p:spPr>
          <a:xfrm>
            <a:off x="1066800" y="1686560"/>
            <a:ext cx="10058400" cy="45288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78520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DC3ED-8FA8-9237-21F1-6C6E2CA0DCBF}"/>
              </a:ext>
            </a:extLst>
          </p:cNvPr>
          <p:cNvSpPr>
            <a:spLocks noGrp="1"/>
          </p:cNvSpPr>
          <p:nvPr>
            <p:ph type="title"/>
          </p:nvPr>
        </p:nvSpPr>
        <p:spPr/>
        <p:txBody>
          <a:bodyPr/>
          <a:lstStyle/>
          <a:p>
            <a:r>
              <a:rPr lang="en-US" dirty="0"/>
              <a:t>CHECKING FOR DUPLICACY &amp; NULL VALUES</a:t>
            </a:r>
            <a:endParaRPr lang="en-IN" dirty="0"/>
          </a:p>
        </p:txBody>
      </p:sp>
      <p:pic>
        <p:nvPicPr>
          <p:cNvPr id="5" name="Content Placeholder 4">
            <a:extLst>
              <a:ext uri="{FF2B5EF4-FFF2-40B4-BE49-F238E27FC236}">
                <a16:creationId xmlns:a16="http://schemas.microsoft.com/office/drawing/2014/main" id="{97094C16-2722-695E-2551-5C3049A1D3BC}"/>
              </a:ext>
            </a:extLst>
          </p:cNvPr>
          <p:cNvPicPr>
            <a:picLocks noGrp="1" noChangeAspect="1"/>
          </p:cNvPicPr>
          <p:nvPr>
            <p:ph idx="1"/>
          </p:nvPr>
        </p:nvPicPr>
        <p:blipFill>
          <a:blip r:embed="rId2"/>
          <a:srcRect l="11105" t="8701" r="10956" b="9221"/>
          <a:stretch/>
        </p:blipFill>
        <p:spPr>
          <a:xfrm>
            <a:off x="1066800" y="1625600"/>
            <a:ext cx="9966960" cy="45898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755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A7271-CA08-59FB-159C-91A95DE9BC3B}"/>
              </a:ext>
            </a:extLst>
          </p:cNvPr>
          <p:cNvSpPr>
            <a:spLocks noGrp="1"/>
          </p:cNvSpPr>
          <p:nvPr>
            <p:ph type="title"/>
          </p:nvPr>
        </p:nvSpPr>
        <p:spPr/>
        <p:txBody>
          <a:bodyPr/>
          <a:lstStyle/>
          <a:p>
            <a:r>
              <a:rPr lang="en-US" dirty="0"/>
              <a:t>SEPARATING NUMERICAL &amp; CATEGORICAL COLUMNS</a:t>
            </a:r>
            <a:endParaRPr lang="en-IN" dirty="0"/>
          </a:p>
        </p:txBody>
      </p:sp>
      <p:pic>
        <p:nvPicPr>
          <p:cNvPr id="5" name="Content Placeholder 4">
            <a:extLst>
              <a:ext uri="{FF2B5EF4-FFF2-40B4-BE49-F238E27FC236}">
                <a16:creationId xmlns:a16="http://schemas.microsoft.com/office/drawing/2014/main" id="{D78D87E3-58F5-F9B8-E9ED-610F6DD52B5A}"/>
              </a:ext>
            </a:extLst>
          </p:cNvPr>
          <p:cNvPicPr>
            <a:picLocks noGrp="1" noChangeAspect="1"/>
          </p:cNvPicPr>
          <p:nvPr>
            <p:ph idx="1"/>
          </p:nvPr>
        </p:nvPicPr>
        <p:blipFill>
          <a:blip r:embed="rId2"/>
          <a:srcRect l="10363" t="8174" r="11106" b="7636"/>
          <a:stretch/>
        </p:blipFill>
        <p:spPr>
          <a:xfrm>
            <a:off x="1066800" y="1940560"/>
            <a:ext cx="10058400" cy="42748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82814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E2334-A814-26BE-0EE5-2DBF1AAAABF7}"/>
              </a:ext>
            </a:extLst>
          </p:cNvPr>
          <p:cNvSpPr>
            <a:spLocks noGrp="1"/>
          </p:cNvSpPr>
          <p:nvPr>
            <p:ph type="title"/>
          </p:nvPr>
        </p:nvSpPr>
        <p:spPr/>
        <p:txBody>
          <a:bodyPr/>
          <a:lstStyle/>
          <a:p>
            <a:r>
              <a:rPr lang="en-US" dirty="0"/>
              <a:t>OUTLIER DETECTION &amp; TREATMENT</a:t>
            </a:r>
            <a:endParaRPr lang="en-IN" dirty="0"/>
          </a:p>
        </p:txBody>
      </p:sp>
      <p:pic>
        <p:nvPicPr>
          <p:cNvPr id="9" name="Content Placeholder 8">
            <a:extLst>
              <a:ext uri="{FF2B5EF4-FFF2-40B4-BE49-F238E27FC236}">
                <a16:creationId xmlns:a16="http://schemas.microsoft.com/office/drawing/2014/main" id="{0CEA8037-7104-2083-15CB-69255DACB88E}"/>
              </a:ext>
            </a:extLst>
          </p:cNvPr>
          <p:cNvPicPr>
            <a:picLocks noGrp="1" noChangeAspect="1"/>
          </p:cNvPicPr>
          <p:nvPr>
            <p:ph idx="1"/>
          </p:nvPr>
        </p:nvPicPr>
        <p:blipFill>
          <a:blip r:embed="rId2"/>
          <a:srcRect l="15856" t="37205" r="45695" b="16609"/>
          <a:stretch/>
        </p:blipFill>
        <p:spPr>
          <a:xfrm>
            <a:off x="1066800" y="1737360"/>
            <a:ext cx="4937760" cy="44780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D35070C3-0C13-6196-7EBD-CE5D0EE57099}"/>
              </a:ext>
            </a:extLst>
          </p:cNvPr>
          <p:cNvPicPr>
            <a:picLocks noChangeAspect="1"/>
          </p:cNvPicPr>
          <p:nvPr/>
        </p:nvPicPr>
        <p:blipFill>
          <a:blip r:embed="rId3"/>
          <a:srcRect l="12083" t="35333" r="64917" b="36372"/>
          <a:stretch/>
        </p:blipFill>
        <p:spPr>
          <a:xfrm>
            <a:off x="6187442" y="1737360"/>
            <a:ext cx="4937758" cy="44780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59140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2F0BE-57C8-6B47-FA2E-6802F74F210F}"/>
              </a:ext>
            </a:extLst>
          </p:cNvPr>
          <p:cNvSpPr>
            <a:spLocks noGrp="1"/>
          </p:cNvSpPr>
          <p:nvPr>
            <p:ph type="title"/>
          </p:nvPr>
        </p:nvSpPr>
        <p:spPr/>
        <p:txBody>
          <a:bodyPr/>
          <a:lstStyle/>
          <a:p>
            <a:r>
              <a:rPr lang="en-US" dirty="0"/>
              <a:t>AFTER CLIPICKING THE OUTLIERS</a:t>
            </a:r>
            <a:endParaRPr lang="en-IN" dirty="0"/>
          </a:p>
        </p:txBody>
      </p:sp>
      <p:pic>
        <p:nvPicPr>
          <p:cNvPr id="5" name="Content Placeholder 4">
            <a:extLst>
              <a:ext uri="{FF2B5EF4-FFF2-40B4-BE49-F238E27FC236}">
                <a16:creationId xmlns:a16="http://schemas.microsoft.com/office/drawing/2014/main" id="{F70D0FA2-20F0-A283-E431-43CAD697FFDF}"/>
              </a:ext>
            </a:extLst>
          </p:cNvPr>
          <p:cNvPicPr>
            <a:picLocks noGrp="1" noChangeAspect="1"/>
          </p:cNvPicPr>
          <p:nvPr>
            <p:ph idx="1"/>
          </p:nvPr>
        </p:nvPicPr>
        <p:blipFill>
          <a:blip r:embed="rId2"/>
          <a:srcRect l="15856" t="32454" r="45545" b="20305"/>
          <a:stretch/>
        </p:blipFill>
        <p:spPr>
          <a:xfrm>
            <a:off x="1066800" y="1879600"/>
            <a:ext cx="10058400" cy="43358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33295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5314-7AA1-704C-64D4-99023B7C7BF6}"/>
              </a:ext>
            </a:extLst>
          </p:cNvPr>
          <p:cNvSpPr>
            <a:spLocks noGrp="1"/>
          </p:cNvSpPr>
          <p:nvPr>
            <p:ph type="title"/>
          </p:nvPr>
        </p:nvSpPr>
        <p:spPr/>
        <p:txBody>
          <a:bodyPr/>
          <a:lstStyle/>
          <a:p>
            <a:r>
              <a:rPr lang="en-US" dirty="0"/>
              <a:t>CHECKING FOR NORMAL DISTRIBUTION</a:t>
            </a:r>
            <a:endParaRPr lang="en-IN" dirty="0"/>
          </a:p>
        </p:txBody>
      </p:sp>
      <p:pic>
        <p:nvPicPr>
          <p:cNvPr id="5" name="Content Placeholder 4">
            <a:extLst>
              <a:ext uri="{FF2B5EF4-FFF2-40B4-BE49-F238E27FC236}">
                <a16:creationId xmlns:a16="http://schemas.microsoft.com/office/drawing/2014/main" id="{EF8C1E11-DA31-83E5-D8FB-C652236C039C}"/>
              </a:ext>
            </a:extLst>
          </p:cNvPr>
          <p:cNvPicPr>
            <a:picLocks noGrp="1" noChangeAspect="1"/>
          </p:cNvPicPr>
          <p:nvPr>
            <p:ph idx="1"/>
          </p:nvPr>
        </p:nvPicPr>
        <p:blipFill>
          <a:blip r:embed="rId2"/>
          <a:srcRect l="10065" t="10548" r="44656" b="8957"/>
          <a:stretch/>
        </p:blipFill>
        <p:spPr>
          <a:xfrm>
            <a:off x="1066800" y="1727200"/>
            <a:ext cx="5029200" cy="4561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DA659159-54B0-AE44-5773-5848BE7883FA}"/>
              </a:ext>
            </a:extLst>
          </p:cNvPr>
          <p:cNvPicPr>
            <a:picLocks noChangeAspect="1"/>
          </p:cNvPicPr>
          <p:nvPr/>
        </p:nvPicPr>
        <p:blipFill>
          <a:blip r:embed="rId3"/>
          <a:srcRect l="10500" t="9370" r="49417" b="4740"/>
          <a:stretch/>
        </p:blipFill>
        <p:spPr>
          <a:xfrm>
            <a:off x="6238240" y="1727200"/>
            <a:ext cx="4886960" cy="4561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909267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2F3B215-496E-4790-A364-7C1C46DEC77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E2713E1-6312-427E-BFCB-C5A5DA301373}">
  <ds:schemaRefs>
    <ds:schemaRef ds:uri="http://schemas.microsoft.com/sharepoint/v3/contenttype/forms"/>
  </ds:schemaRefs>
</ds:datastoreItem>
</file>

<file path=customXml/itemProps3.xml><?xml version="1.0" encoding="utf-8"?>
<ds:datastoreItem xmlns:ds="http://schemas.openxmlformats.org/officeDocument/2006/customXml" ds:itemID="{50DB95DD-0319-4EE5-8C5C-9CEDF75E02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{A02F74A2-9D7F-4B3A-A24C-42F1E50E9117}tf78829772_win32</Template>
  <TotalTime>96</TotalTime>
  <Words>302</Words>
  <Application>Microsoft Office PowerPoint</Application>
  <PresentationFormat>Widescreen</PresentationFormat>
  <Paragraphs>39</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Garamond</vt:lpstr>
      <vt:lpstr>Sagona Book</vt:lpstr>
      <vt:lpstr>Sagona ExtraLight</vt:lpstr>
      <vt:lpstr>SavonVTI</vt:lpstr>
      <vt:lpstr>SALES Analysis</vt:lpstr>
      <vt:lpstr>OBJECTIVE</vt:lpstr>
      <vt:lpstr>IMPORTING LABARARIES &amp; LOAD FILE</vt:lpstr>
      <vt:lpstr>CKECKING SHAPE &amp; INFO OF DATA</vt:lpstr>
      <vt:lpstr>CHECKING FOR DUPLICACY &amp; NULL VALUES</vt:lpstr>
      <vt:lpstr>SEPARATING NUMERICAL &amp; CATEGORICAL COLUMNS</vt:lpstr>
      <vt:lpstr>OUTLIER DETECTION &amp; TREATMENT</vt:lpstr>
      <vt:lpstr>AFTER CLIPICKING THE OUTLIERS</vt:lpstr>
      <vt:lpstr>CHECKING FOR NORMAL DISTRIBUTION</vt:lpstr>
      <vt:lpstr>USING LOGARITHMIC TRANSFORMATION</vt:lpstr>
      <vt:lpstr>APPLYING LOGARITHMIC TRANSFORMATION</vt:lpstr>
      <vt:lpstr>CHECKING VALUE COUNTS</vt:lpstr>
      <vt:lpstr>APPLYING ONE HOT ENCODER</vt:lpstr>
      <vt:lpstr>CORRELATIONAL ANALYSIS</vt:lpstr>
      <vt:lpstr>SPLITTING DATA INTO TRAINING, TESTING</vt:lpstr>
      <vt:lpstr>LINEAR REGRESSION</vt:lpstr>
      <vt:lpstr>DECISSION TREE GRESSIOR</vt:lpstr>
      <vt:lpstr>RANDOM FOREST GRESSIOR</vt:lpstr>
      <vt:lpstr>XG BOOST RANDOM FOREST GRESSIOR</vt:lpstr>
      <vt:lpstr>COMPARING  ACCURACY</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Dhanshree Dhadge</dc:creator>
  <cp:lastModifiedBy>Dhanshree Dhadge</cp:lastModifiedBy>
  <cp:revision>2</cp:revision>
  <dcterms:created xsi:type="dcterms:W3CDTF">2024-10-23T15:37:09Z</dcterms:created>
  <dcterms:modified xsi:type="dcterms:W3CDTF">2024-10-24T16:42:47Z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